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65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73" r:id="rId12"/>
    <p:sldId id="274" r:id="rId13"/>
    <p:sldId id="275" r:id="rId14"/>
    <p:sldId id="276" r:id="rId15"/>
    <p:sldId id="277" r:id="rId16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8" roundtripDataSignature="AMtx7mh4Mg1+8FE+Y4aOycM2oudrcopxO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158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customschemas.google.com/relationships/presentationmetadata" Target="meta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44542" y="-49095"/>
            <a:ext cx="9196143" cy="69653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5"/>
          <p:cNvSpPr txBox="1">
            <a:spLocks noGrp="1"/>
          </p:cNvSpPr>
          <p:nvPr>
            <p:ph type="body" idx="1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>
            <a:spLocks noGrp="1"/>
          </p:cNvSpPr>
          <p:nvPr>
            <p:ph type="title"/>
          </p:nvPr>
        </p:nvSpPr>
        <p:spPr>
          <a:xfrm rot="5400000">
            <a:off x="4623594" y="2285207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body" idx="1"/>
          </p:nvPr>
        </p:nvSpPr>
        <p:spPr>
          <a:xfrm rot="5400000">
            <a:off x="623094" y="370681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oogle Shape;14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2274" y="-38674"/>
            <a:ext cx="9186958" cy="69584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8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8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8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8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8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9"/>
          <p:cNvSpPr txBox="1"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9"/>
          <p:cNvSpPr txBox="1"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4" name="Google Shape;24;p9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9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9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0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0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" name="Google Shape;30;p10"/>
          <p:cNvSpPr txBox="1">
            <a:spLocks noGrp="1"/>
          </p:cNvSpPr>
          <p:nvPr>
            <p:ph type="body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" name="Google Shape;31;p10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0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10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1"/>
          <p:cNvSpPr txBox="1"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1"/>
          <p:cNvSpPr txBox="1"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7" name="Google Shape;37;p11"/>
          <p:cNvSpPr txBox="1">
            <a:spLocks noGrp="1"/>
          </p:cNvSpPr>
          <p:nvPr>
            <p:ph type="body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" name="Google Shape;38;p11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11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1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1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TITLE_ONL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2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3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3"/>
          <p:cNvSpPr txBox="1">
            <a:spLocks noGrp="1"/>
          </p:cNvSpPr>
          <p:nvPr>
            <p:ph type="body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1" name="Google Shape;51;p13"/>
          <p:cNvSpPr txBox="1">
            <a:spLocks noGrp="1"/>
          </p:cNvSpPr>
          <p:nvPr>
            <p:ph type="body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4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4"/>
          <p:cNvSpPr>
            <a:spLocks noGrp="1"/>
          </p:cNvSpPr>
          <p:nvPr>
            <p:ph type="pic" idx="2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58" name="Google Shape;58;p14"/>
          <p:cNvSpPr txBox="1">
            <a:spLocks noGrp="1"/>
          </p:cNvSpPr>
          <p:nvPr>
            <p:ph type="body" idx="1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5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5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5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5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5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"/>
          <p:cNvSpPr txBox="1"/>
          <p:nvPr/>
        </p:nvSpPr>
        <p:spPr>
          <a:xfrm>
            <a:off x="313362" y="1561842"/>
            <a:ext cx="8517276" cy="4113906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s-CO" sz="3200" b="1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Del Ateneo a la Parroquia: la formación humana en una actividad de extensión de la Universidad Católica de Colombia</a:t>
            </a:r>
          </a:p>
          <a:p>
            <a:pPr algn="ctr">
              <a:lnSpc>
                <a:spcPct val="150000"/>
              </a:lnSpc>
            </a:pPr>
            <a:endParaRPr lang="es-CO" sz="2800" b="1" dirty="0"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800"/>
              </a:spcAft>
            </a:pPr>
            <a:r>
              <a:rPr lang="es-CO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XIV Jornada Institucional de Investigación (4-6 de mayo de 2023)</a:t>
            </a:r>
            <a:endParaRPr lang="es-CO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800"/>
              </a:spcAft>
            </a:pPr>
            <a:r>
              <a:rPr lang="es-CO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Salón 5 del Centro de Convenciones de la Sede 4</a:t>
            </a:r>
            <a:r>
              <a:rPr lang="es-CO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ctr">
              <a:spcAft>
                <a:spcPts val="800"/>
              </a:spcAft>
            </a:pPr>
            <a:r>
              <a:rPr lang="es-CO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jueves 4 de mayo de 2023 – 5.00 pm </a:t>
            </a:r>
            <a:endParaRPr lang="es-CO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800"/>
              </a:spcAft>
            </a:pPr>
            <a:r>
              <a:rPr lang="es-CO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CO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800"/>
              </a:spcAft>
            </a:pPr>
            <a:r>
              <a:rPr lang="es-CO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Carlos Arturo Ospina Hernández</a:t>
            </a:r>
            <a:r>
              <a:rPr lang="es-CO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es-CO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Francesco Ferrari</a:t>
            </a:r>
            <a:endParaRPr lang="es-CO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29826908-6FF9-7745-BF2C-8FD2B7BE03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116" y="737941"/>
            <a:ext cx="8891593" cy="64907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s-MX" altLang="es-ES_tradnl" sz="3600" b="1" dirty="0">
                <a:latin typeface="Garamond" panose="02020404030301010803" pitchFamily="18" charset="0"/>
                <a:cs typeface="Arial" panose="020B0604020202020204" pitchFamily="34" charset="0"/>
              </a:rPr>
              <a:t>En Santa Amelia</a:t>
            </a:r>
            <a:endParaRPr lang="es-ES" altLang="es-ES_tradnl" sz="3600" b="1" dirty="0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1BC85A1F-71C7-153A-D2D1-09EC3384D6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9195" y="1687510"/>
            <a:ext cx="5555406" cy="4432548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CO" sz="2400" kern="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 </a:t>
            </a:r>
            <a:r>
              <a:rPr lang="es-CO" sz="2400" b="1" kern="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22 de julio de 2021</a:t>
            </a:r>
            <a:r>
              <a:rPr lang="es-CO" sz="2400" kern="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el p. Germán Chaves fue nombrado párroco de Santa Amelia.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sz="2400" dirty="0">
                <a:latin typeface="Garamond" panose="02020404030301010803" pitchFamily="18" charset="0"/>
              </a:rPr>
              <a:t>El programa de formación interesa a personas pertenecientes a otras comunidades de la </a:t>
            </a:r>
            <a:r>
              <a:rPr lang="es-MX" sz="2400" b="1" dirty="0">
                <a:latin typeface="Garamond" panose="02020404030301010803" pitchFamily="18" charset="0"/>
              </a:rPr>
              <a:t>Vicaría Pastoral San Pedro</a:t>
            </a:r>
            <a:r>
              <a:rPr lang="es-MX" sz="2400" dirty="0">
                <a:latin typeface="Garamond" panose="02020404030301010803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sz="2400" dirty="0">
                <a:latin typeface="Garamond" panose="02020404030301010803" pitchFamily="18" charset="0"/>
              </a:rPr>
              <a:t>La formación se enfoca particularmente en las humanidades y, específicamente, en la </a:t>
            </a:r>
            <a:r>
              <a:rPr lang="es-MX" sz="2400" b="1" dirty="0">
                <a:latin typeface="Garamond" panose="02020404030301010803" pitchFamily="18" charset="0"/>
              </a:rPr>
              <a:t>Teología del cuerpo</a:t>
            </a:r>
            <a:r>
              <a:rPr lang="es-MX" sz="2400" dirty="0">
                <a:latin typeface="Garamond" panose="02020404030301010803" pitchFamily="18" charset="0"/>
              </a:rPr>
              <a:t>, doctrina fundamental del magisterio de Juan Pablo II, y en la </a:t>
            </a:r>
            <a:r>
              <a:rPr lang="es-MX" sz="2400" b="1" dirty="0">
                <a:latin typeface="Garamond" panose="02020404030301010803" pitchFamily="18" charset="0"/>
              </a:rPr>
              <a:t>Cultura católica</a:t>
            </a:r>
            <a:r>
              <a:rPr lang="es-MX" sz="2400" dirty="0">
                <a:latin typeface="Garamond" panose="02020404030301010803" pitchFamily="18" charset="0"/>
              </a:rPr>
              <a:t>. 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8D37F3CC-5A37-E402-0136-30D980C2BA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38165" y="5303159"/>
            <a:ext cx="3202624" cy="81689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s-MX" sz="1600" i="1" kern="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 parroquia de Santa Amelia está ubicada </a:t>
            </a:r>
            <a:r>
              <a:rPr lang="es-CO" sz="1600" i="1" kern="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 la localidad de Suba y en la calle 185 n. 51-56</a:t>
            </a:r>
            <a:endParaRPr lang="es-MX" sz="1600" i="1" dirty="0">
              <a:latin typeface="Garamond" panose="02020404030301010803" pitchFamily="18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6CDCD64-B9B0-D357-91F5-4BB573CCB6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38165" y="2010168"/>
            <a:ext cx="3156640" cy="3156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3575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29826908-6FF9-7745-BF2C-8FD2B7BE03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116" y="737941"/>
            <a:ext cx="8891593" cy="64907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s-MX" altLang="es-ES_tradnl" sz="3600" b="1" dirty="0">
                <a:latin typeface="Garamond" panose="02020404030301010803" pitchFamily="18" charset="0"/>
                <a:cs typeface="Arial" panose="020B0604020202020204" pitchFamily="34" charset="0"/>
              </a:rPr>
              <a:t>Cultura católica en Santa Amelia</a:t>
            </a:r>
            <a:endParaRPr lang="es-ES" altLang="es-ES_tradnl" sz="3600" b="1" dirty="0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1BC85A1F-71C7-153A-D2D1-09EC3384D6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203" y="1564215"/>
            <a:ext cx="5555406" cy="4555843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sz="24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es-MX" sz="2400" kern="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bjetivo dar a las comunidades parroquiales una </a:t>
            </a:r>
            <a:r>
              <a:rPr lang="es-MX" sz="2400" b="1" kern="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fe ilustrada </a:t>
            </a:r>
            <a:r>
              <a:rPr lang="es-MX" sz="2400" kern="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 permanente </a:t>
            </a:r>
            <a:r>
              <a:rPr lang="es-MX" sz="2400" b="1" kern="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diálogo con la razón, con el magisterio de la Iglesia y los pensadores católicos</a:t>
            </a:r>
            <a:r>
              <a:rPr lang="es-MX" sz="2400" kern="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sz="2400" b="1" dirty="0">
                <a:latin typeface="Garamond" panose="02020404030301010803" pitchFamily="18" charset="0"/>
              </a:rPr>
              <a:t>Superar el desconocimiento del verdadero rostro de Jesús y de su Iglesia</a:t>
            </a:r>
            <a:r>
              <a:rPr lang="es-MX" sz="2400" dirty="0">
                <a:latin typeface="Garamond" panose="02020404030301010803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sz="2400" b="1" dirty="0">
                <a:latin typeface="Garamond" panose="02020404030301010803" pitchFamily="18" charset="0"/>
              </a:rPr>
              <a:t>Impacto social </a:t>
            </a:r>
            <a:r>
              <a:rPr lang="es-MX" sz="2400" dirty="0">
                <a:latin typeface="Garamond" panose="02020404030301010803" pitchFamily="18" charset="0"/>
              </a:rPr>
              <a:t>brindado por los cursos de Cultura católica contribuye a la paz y a la sabiduría que la recta formación religiosa aporta a las comunidades 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8D37F3CC-5A37-E402-0136-30D980C2BA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15173" y="4952285"/>
            <a:ext cx="3225616" cy="81689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s-MX" sz="1600" i="1" kern="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Tabla 3. Cursos impartidos por la Universidad Católica de Colombia en la parroquia de Santa Amelia (2021-2022)</a:t>
            </a:r>
            <a:endParaRPr lang="es-MX" sz="1600" i="1" dirty="0">
              <a:latin typeface="Garamond" panose="02020404030301010803" pitchFamily="18" charset="0"/>
            </a:endParaRPr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785FD474-1C2B-B4CD-306F-F7CADCCE28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4838037"/>
              </p:ext>
            </p:extLst>
          </p:nvPr>
        </p:nvGraphicFramePr>
        <p:xfrm>
          <a:off x="5838166" y="2020800"/>
          <a:ext cx="3202623" cy="28164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56850">
                  <a:extLst>
                    <a:ext uri="{9D8B030D-6E8A-4147-A177-3AD203B41FA5}">
                      <a16:colId xmlns:a16="http://schemas.microsoft.com/office/drawing/2014/main" val="4029415206"/>
                    </a:ext>
                  </a:extLst>
                </a:gridCol>
                <a:gridCol w="1295384">
                  <a:extLst>
                    <a:ext uri="{9D8B030D-6E8A-4147-A177-3AD203B41FA5}">
                      <a16:colId xmlns:a16="http://schemas.microsoft.com/office/drawing/2014/main" val="4135087655"/>
                    </a:ext>
                  </a:extLst>
                </a:gridCol>
                <a:gridCol w="750389">
                  <a:extLst>
                    <a:ext uri="{9D8B030D-6E8A-4147-A177-3AD203B41FA5}">
                      <a16:colId xmlns:a16="http://schemas.microsoft.com/office/drawing/2014/main" val="3796210003"/>
                    </a:ext>
                  </a:extLst>
                </a:gridCol>
              </a:tblGrid>
              <a:tr h="4694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Denominación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Fecha de finalización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Participantes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9157666"/>
                  </a:ext>
                </a:extLst>
              </a:tr>
              <a:tr h="4694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Cultura católica V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effectLst/>
                        </a:rPr>
                        <a:t>18 de diciembre de 2021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effectLst/>
                        </a:rPr>
                        <a:t>30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89878538"/>
                  </a:ext>
                </a:extLst>
              </a:tr>
              <a:tr h="4694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Cultura católica VI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12 de julio de 2022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29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79508152"/>
                  </a:ext>
                </a:extLst>
              </a:tr>
              <a:tr h="4694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Teología del Cuerpo I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12 de julio de 2022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26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82237166"/>
                  </a:ext>
                </a:extLst>
              </a:tr>
              <a:tr h="4694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Cultura Católica VII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17 de diciembre de 2022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28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63809435"/>
                  </a:ext>
                </a:extLst>
              </a:tr>
              <a:tr h="4694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Teología del cuerpo II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17 de diciembre de 2022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effectLst/>
                        </a:rPr>
                        <a:t>36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36497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28898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29826908-6FF9-7745-BF2C-8FD2B7BE03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116" y="737941"/>
            <a:ext cx="8891593" cy="64907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s-MX" altLang="es-ES_tradnl" sz="3600" b="1" dirty="0">
                <a:latin typeface="Garamond" panose="02020404030301010803" pitchFamily="18" charset="0"/>
                <a:cs typeface="Arial" panose="020B0604020202020204" pitchFamily="34" charset="0"/>
              </a:rPr>
              <a:t>Cultura católica en Santa Amelia</a:t>
            </a:r>
            <a:endParaRPr lang="es-ES" altLang="es-ES_tradnl" sz="3600" b="1" dirty="0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1BC85A1F-71C7-153A-D2D1-09EC3384D6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203" y="1681174"/>
            <a:ext cx="4445797" cy="4230528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sz="24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Los cursos de Cultura católica han contribuido a </a:t>
            </a:r>
            <a:r>
              <a:rPr lang="es-CO" sz="2400" b="1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robustecer el tejido social </a:t>
            </a:r>
            <a:r>
              <a:rPr lang="es-CO" sz="24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 las comunidades parroquiales mostrando a los estudiantes la veracidad de las palabras de Benedicto XVI (2005), quien afirmaba que “</a:t>
            </a:r>
            <a:r>
              <a:rPr lang="es-CO" sz="2400" i="1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cada uno de nosotros es el fruto de un pensamiento de Dios, cada uno de nosotros es querido, cada uno es amado, cada uno es necesario</a:t>
            </a:r>
            <a:r>
              <a:rPr lang="es-CO" sz="24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”.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8D37F3CC-5A37-E402-0136-30D980C2BA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52753" y="5029780"/>
            <a:ext cx="4265044" cy="552313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s-MX" sz="1600" i="1" kern="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Ceremonia de grados del curso de </a:t>
            </a:r>
            <a:r>
              <a:rPr lang="es-MX" sz="1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s-MX" sz="1600" i="1" kern="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ultura católica </a:t>
            </a:r>
          </a:p>
          <a:p>
            <a:pPr algn="ctr"/>
            <a:r>
              <a:rPr lang="es-MX" sz="1600" i="1" kern="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(18 de diciembre de 2021). </a:t>
            </a:r>
            <a:endParaRPr lang="es-MX" sz="1600" i="1" dirty="0">
              <a:latin typeface="Garamond" panose="02020404030301010803" pitchFamily="18" charset="0"/>
            </a:endParaRPr>
          </a:p>
        </p:txBody>
      </p:sp>
      <p:pic>
        <p:nvPicPr>
          <p:cNvPr id="5124" name="Picture 4" descr="GRADOS">
            <a:extLst>
              <a:ext uri="{FF2B5EF4-FFF2-40B4-BE49-F238E27FC236}">
                <a16:creationId xmlns:a16="http://schemas.microsoft.com/office/drawing/2014/main" id="{A1DEA120-EF32-2401-F508-444BF1D3B6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2753" y="2191537"/>
            <a:ext cx="2035064" cy="2710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7822CC48-9CE0-22EE-26AD-7FA8347C66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3525" y="2191537"/>
            <a:ext cx="2034899" cy="2710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7496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29826908-6FF9-7745-BF2C-8FD2B7BE03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116" y="737941"/>
            <a:ext cx="8891593" cy="64907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s-MX" altLang="es-ES_tradnl" sz="3600" b="1" dirty="0">
                <a:latin typeface="Garamond" panose="02020404030301010803" pitchFamily="18" charset="0"/>
                <a:cs typeface="Arial" panose="020B0604020202020204" pitchFamily="34" charset="0"/>
              </a:rPr>
              <a:t>Conclusiones</a:t>
            </a:r>
            <a:endParaRPr lang="es-ES" altLang="es-ES_tradnl" sz="3600" b="1" dirty="0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1BC85A1F-71C7-153A-D2D1-09EC3384D6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203" y="1681174"/>
            <a:ext cx="4445797" cy="4230528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sz="22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Entre los principales resultados alcanzados por nuestra investigación, destacamos tres: </a:t>
            </a:r>
            <a:r>
              <a:rPr lang="es-MX" sz="2200" b="1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 formación humana multidimensional; la contribución a la paz y al desarrollo social y la resiliencia a las problemáticas causadas por la pandemia del COVID-19</a:t>
            </a:r>
            <a:r>
              <a:rPr lang="es-MX" sz="22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sz="22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es-MX" sz="22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ormar </a:t>
            </a:r>
            <a:r>
              <a:rPr lang="es-MX" sz="2200" b="1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buenos cristianos y honestos ciudadanos</a:t>
            </a:r>
            <a:r>
              <a:rPr lang="es-MX" sz="22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sz="2200" b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es-CO" sz="2200" b="1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ormación integral</a:t>
            </a:r>
            <a:r>
              <a:rPr lang="es-CO" sz="22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8D37F3CC-5A37-E402-0136-30D980C2BA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52753" y="5061677"/>
            <a:ext cx="4265044" cy="552313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s-MX" sz="1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Ceremonia de g</a:t>
            </a:r>
            <a:r>
              <a:rPr lang="es-MX" sz="1600" i="1" kern="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rados del curso de </a:t>
            </a:r>
            <a:r>
              <a:rPr lang="es-MX" sz="1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s-MX" sz="1600" i="1" kern="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ultura católica </a:t>
            </a:r>
          </a:p>
          <a:p>
            <a:pPr algn="ctr"/>
            <a:r>
              <a:rPr lang="es-MX" sz="1600" i="1" kern="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(18 de diciembre de 2021). </a:t>
            </a:r>
            <a:endParaRPr lang="es-MX" sz="1600" i="1" dirty="0">
              <a:latin typeface="Garamond" panose="02020404030301010803" pitchFamily="18" charset="0"/>
            </a:endParaRPr>
          </a:p>
        </p:txBody>
      </p:sp>
      <p:pic>
        <p:nvPicPr>
          <p:cNvPr id="5122" name="Picture 2" descr="GRADOS DEL CURSO CULTURA CATÓLICA VI EN SANTA AMELIA | Arquidiócesis de  Bogotá">
            <a:extLst>
              <a:ext uri="{FF2B5EF4-FFF2-40B4-BE49-F238E27FC236}">
                <a16:creationId xmlns:a16="http://schemas.microsoft.com/office/drawing/2014/main" id="{AD9362DD-E50A-81B3-53E1-003B7BD5FA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2753" y="2149004"/>
            <a:ext cx="4265044" cy="2848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88293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29826908-6FF9-7745-BF2C-8FD2B7BE03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0439" y="2960144"/>
            <a:ext cx="5263117" cy="76124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s-MX" altLang="es-ES_tradnl" sz="4000" b="1" dirty="0">
                <a:solidFill>
                  <a:srgbClr val="FF0000"/>
                </a:solidFill>
                <a:latin typeface="Garamond" panose="02020404030301010803" pitchFamily="18" charset="0"/>
                <a:cs typeface="Arial" panose="020B0604020202020204" pitchFamily="34" charset="0"/>
              </a:rPr>
              <a:t>¡Muchas gracias!</a:t>
            </a:r>
            <a:endParaRPr lang="es-ES" altLang="es-ES_tradnl" sz="4000" b="1" dirty="0">
              <a:solidFill>
                <a:srgbClr val="FF0000"/>
              </a:solidFill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B61E6FFB-4EAE-6CEB-B209-FC778E8CFC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258" y="3858801"/>
            <a:ext cx="3030279" cy="210606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15C78C4D-5CE3-6DE4-7F95-154C369528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258" y="802551"/>
            <a:ext cx="2693581" cy="2020186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1EC228CA-9097-2372-6AC7-58CF7FF65F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2533" y="828316"/>
            <a:ext cx="2898933" cy="1994421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423F33EA-8617-22B6-B5C2-33BAC511D8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95027" y="828316"/>
            <a:ext cx="2872336" cy="1994421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8962FDE2-A4CC-5F5B-53E2-BF171F15D8C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37084" y="3858800"/>
            <a:ext cx="3030279" cy="2106063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E9FACCAD-2219-0AD1-64FC-52C820648DE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55097" y="3858800"/>
            <a:ext cx="1433803" cy="2106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5409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29826908-6FF9-7745-BF2C-8FD2B7BE03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202" y="854899"/>
            <a:ext cx="8891593" cy="64907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s-MX" altLang="es-ES_tradnl" sz="3600" b="1" dirty="0">
                <a:latin typeface="Garamond" panose="02020404030301010803" pitchFamily="18" charset="0"/>
                <a:cs typeface="Arial" panose="020B0604020202020204" pitchFamily="34" charset="0"/>
              </a:rPr>
              <a:t>Referencias bibliográficas</a:t>
            </a:r>
            <a:endParaRPr lang="es-ES" altLang="es-ES_tradnl" sz="3600" b="1" dirty="0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1BC85A1F-71C7-153A-D2D1-09EC3384D6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203" y="1861928"/>
            <a:ext cx="8891593" cy="3975347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sz="18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Benedicto XVI (2005). </a:t>
            </a:r>
            <a:r>
              <a:rPr lang="es-MX" sz="1800" i="1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Homilía de su santidad Benedicto XVI en ocasión de la Santa Misa de Imposición del Palio y entrega del anillo del pescador</a:t>
            </a:r>
            <a:r>
              <a:rPr lang="es-MX" sz="18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Recuperado de https://www.vatican.va/content/benedict-xvi/es/homilies/2005/documents/hf_ben-xvi_hom_20050424_inizio-pontificato.html Consultado el 23 de enero de 2023.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sz="18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Chaves Quintero, E.G. (2023). </a:t>
            </a:r>
            <a:r>
              <a:rPr lang="es-MX" sz="1800" i="1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Responsabilidad social: un aporte a la inclusión y a la paz desde la educación y la fe</a:t>
            </a:r>
            <a:r>
              <a:rPr lang="es-MX" sz="18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Documento no publicado.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sz="18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Montoya, L., Chagüi, S. y Chaves Quintero, E.G. (2020). </a:t>
            </a:r>
            <a:r>
              <a:rPr lang="es-MX" sz="1800" i="1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Parroquia Santa María Madre Admirable, responsabilidad social, un aporte a la inclusión y a la paz desde la educación.</a:t>
            </a:r>
            <a:r>
              <a:rPr lang="es-MX" sz="18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Recuperado de https://psantaamelia.arquibogota.org.co/sites/default/files/inline-files/PARROQUIA%20SANTA%20MARIA%20MADRE%20ADMIRABLE%20UNIVERSIDAD%20CATO%CC%81LICA%20DE%20COLOMBIA%202020_0.pdf Consultado el 23 de enero de 2023.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sz="18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Serna Alcántara. G.A. (2007). Misión social y modelos de extensión universitaria: del entusiasmo al desdén. En “</a:t>
            </a:r>
            <a:r>
              <a:rPr lang="es-MX" sz="1800" i="1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Revista Iberoamericana de Educación</a:t>
            </a:r>
            <a:r>
              <a:rPr lang="es-MX" sz="18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43(3) 1-7.</a:t>
            </a:r>
            <a:endParaRPr lang="es-CO" sz="1800" dirty="0">
              <a:effectLst/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7519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Google Shape;83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19304"/>
            <a:ext cx="9144000" cy="5524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29826908-6FF9-7745-BF2C-8FD2B7BE03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241" y="737941"/>
            <a:ext cx="8527311" cy="669618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s-ES" altLang="es-ES_tradnl" sz="4000" b="1" dirty="0">
                <a:latin typeface="Garamond" panose="02020404030301010803" pitchFamily="18" charset="0"/>
                <a:cs typeface="Arial" panose="020B0604020202020204" pitchFamily="34" charset="0"/>
              </a:rPr>
              <a:t>Introducción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1BC85A1F-71C7-153A-D2D1-09EC3384D6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241" y="1457863"/>
            <a:ext cx="8527311" cy="466219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sz="2000" dirty="0">
                <a:latin typeface="Garamond" panose="02020404030301010803" pitchFamily="18" charset="0"/>
              </a:rPr>
              <a:t>En todo el mundo occidental, en el siglo XX, ha venido desarrollándose intensamente la reflexión y la acción alrededor del tema de la </a:t>
            </a:r>
            <a:r>
              <a:rPr lang="es-MX" sz="2000" b="1" dirty="0">
                <a:latin typeface="Garamond" panose="02020404030301010803" pitchFamily="18" charset="0"/>
              </a:rPr>
              <a:t>extensión universitaria o proyección social de la Universidad</a:t>
            </a:r>
            <a:r>
              <a:rPr lang="es-MX" sz="2000" dirty="0">
                <a:latin typeface="Garamond" panose="02020404030301010803" pitchFamily="18" charset="0"/>
              </a:rPr>
              <a:t>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sz="2000" b="1" dirty="0">
                <a:latin typeface="Garamond" panose="02020404030301010803" pitchFamily="18" charset="0"/>
              </a:rPr>
              <a:t>Movimiento de Córdoba</a:t>
            </a:r>
            <a:r>
              <a:rPr lang="es-MX" sz="2000" dirty="0">
                <a:latin typeface="Garamond" panose="02020404030301010803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sz="2000" dirty="0">
                <a:latin typeface="Garamond" panose="02020404030301010803" pitchFamily="18" charset="0"/>
              </a:rPr>
              <a:t>Como afirma Serna Alcántara (2007), en la América Latina de comienzo del siglo XX, el concepto de </a:t>
            </a:r>
            <a:r>
              <a:rPr lang="es-MX" sz="2000" b="1" dirty="0">
                <a:latin typeface="Garamond" panose="02020404030301010803" pitchFamily="18" charset="0"/>
              </a:rPr>
              <a:t>extensión universitaria </a:t>
            </a:r>
            <a:r>
              <a:rPr lang="es-MX" sz="2000" dirty="0">
                <a:latin typeface="Garamond" panose="02020404030301010803" pitchFamily="18" charset="0"/>
              </a:rPr>
              <a:t>fue entendido como algo que servía para permitir a los grupos sociales </a:t>
            </a:r>
            <a:r>
              <a:rPr lang="es-MX" sz="2000" b="1" dirty="0">
                <a:latin typeface="Garamond" panose="02020404030301010803" pitchFamily="18" charset="0"/>
              </a:rPr>
              <a:t>pobres</a:t>
            </a:r>
            <a:r>
              <a:rPr lang="es-MX" sz="2000" dirty="0">
                <a:latin typeface="Garamond" panose="02020404030301010803" pitchFamily="18" charset="0"/>
              </a:rPr>
              <a:t> del Continente </a:t>
            </a:r>
            <a:r>
              <a:rPr lang="es-MX" sz="2000" b="1" dirty="0">
                <a:latin typeface="Garamond" panose="02020404030301010803" pitchFamily="18" charset="0"/>
              </a:rPr>
              <a:t>acceder a la educación superior</a:t>
            </a:r>
            <a:r>
              <a:rPr lang="es-MX" sz="2000" dirty="0">
                <a:latin typeface="Garamond" panose="02020404030301010803" pitchFamily="18" charset="0"/>
              </a:rPr>
              <a:t>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sz="2000" dirty="0">
                <a:latin typeface="Garamond" panose="02020404030301010803" pitchFamily="18" charset="0"/>
              </a:rPr>
              <a:t>Paulatinamente, la proyección social universitaria se vino entendiendo en un </a:t>
            </a:r>
            <a:r>
              <a:rPr lang="es-MX" sz="2000" b="1" dirty="0">
                <a:latin typeface="Garamond" panose="02020404030301010803" pitchFamily="18" charset="0"/>
              </a:rPr>
              <a:t>sentido más amplio</a:t>
            </a:r>
            <a:r>
              <a:rPr lang="es-MX" sz="2000" dirty="0">
                <a:latin typeface="Garamond" panose="02020404030301010803" pitchFamily="18" charset="0"/>
              </a:rPr>
              <a:t> y en un modo que tuviese en cuenta todas las formas de </a:t>
            </a:r>
            <a:r>
              <a:rPr lang="es-MX" sz="2000" b="1" dirty="0">
                <a:latin typeface="Garamond" panose="02020404030301010803" pitchFamily="18" charset="0"/>
              </a:rPr>
              <a:t>marginalización del Continente</a:t>
            </a:r>
            <a:r>
              <a:rPr lang="es-MX" sz="2000" dirty="0">
                <a:latin typeface="Garamond" panose="02020404030301010803" pitchFamily="18" charset="0"/>
              </a:rPr>
              <a:t>, no solo la económica.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sz="2000" b="1" dirty="0">
                <a:latin typeface="Garamond" panose="02020404030301010803" pitchFamily="18" charset="0"/>
              </a:rPr>
              <a:t>Objetivo de esta ponencia </a:t>
            </a:r>
            <a:r>
              <a:rPr lang="es-MX" sz="2000" dirty="0">
                <a:latin typeface="Garamond" panose="02020404030301010803" pitchFamily="18" charset="0"/>
              </a:rPr>
              <a:t>es describir los resultados de una investigación que realizamos acerca de una actividad de Extensión de la Universidad Católica de Colombia, o sea el </a:t>
            </a:r>
            <a:r>
              <a:rPr lang="es-MX" sz="2000" b="1" dirty="0">
                <a:latin typeface="Garamond" panose="02020404030301010803" pitchFamily="18" charset="0"/>
              </a:rPr>
              <a:t>programa de educación no formal desarrollado en cuatro parroquias bogotanas </a:t>
            </a:r>
            <a:r>
              <a:rPr lang="es-MX" sz="2000" dirty="0">
                <a:latin typeface="Garamond" panose="02020404030301010803" pitchFamily="18" charset="0"/>
              </a:rPr>
              <a:t>a partir del año 2013. </a:t>
            </a:r>
          </a:p>
        </p:txBody>
      </p:sp>
    </p:spTree>
    <p:extLst>
      <p:ext uri="{BB962C8B-B14F-4D97-AF65-F5344CB8AC3E}">
        <p14:creationId xmlns:p14="http://schemas.microsoft.com/office/powerpoint/2010/main" val="41034400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29826908-6FF9-7745-BF2C-8FD2B7BE03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116" y="737941"/>
            <a:ext cx="8891593" cy="64907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s-MX" altLang="es-ES_tradnl" sz="3600" b="1" dirty="0">
                <a:latin typeface="Garamond" panose="02020404030301010803" pitchFamily="18" charset="0"/>
                <a:cs typeface="Arial" panose="020B0604020202020204" pitchFamily="34" charset="0"/>
              </a:rPr>
              <a:t>Responsabilidad social: un aporte a la paz</a:t>
            </a:r>
            <a:endParaRPr lang="es-ES" altLang="es-ES_tradnl" sz="3600" b="1" dirty="0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1BC85A1F-71C7-153A-D2D1-09EC3384D6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116" y="1502570"/>
            <a:ext cx="4679190" cy="461749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CO" sz="2000" kern="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 26 de octubre de 2013, el presbítero </a:t>
            </a:r>
            <a:r>
              <a:rPr lang="es-CO" sz="2000" b="1" kern="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Edwin Germán Chaves Quintero</a:t>
            </a:r>
            <a:r>
              <a:rPr lang="es-CO" sz="2000" kern="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capellán de la Universidad Católica de Colombia, fue nombrado párroco de </a:t>
            </a:r>
            <a:r>
              <a:rPr lang="es-CO" sz="2000" b="1" kern="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Santa Águeda</a:t>
            </a:r>
            <a:r>
              <a:rPr lang="es-CO" sz="2000" kern="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sz="2000" dirty="0">
                <a:latin typeface="Garamond" panose="02020404030301010803" pitchFamily="18" charset="0"/>
              </a:rPr>
              <a:t>El programa se proponía: “</a:t>
            </a:r>
            <a:r>
              <a:rPr lang="es-MX" sz="2000" i="1" dirty="0">
                <a:latin typeface="Garamond" panose="02020404030301010803" pitchFamily="18" charset="0"/>
              </a:rPr>
              <a:t>1. Generación de empleo para personas que se encontraban cesantes; 2. Creación de nuevas empresas que a su vez generan nuevos empleos; 3. Motivación e iniciativa por realizar actualizaciones de conocimientos; 4. Lanzamientos de nuevos productos en el mercado (…) 6. Mejoramiento de la calidad de vida, generación de nuevas oportunidades laborales, crecimiento y realización personal</a:t>
            </a:r>
            <a:r>
              <a:rPr lang="es-MX" sz="2000" dirty="0">
                <a:latin typeface="Garamond" panose="02020404030301010803" pitchFamily="18" charset="0"/>
              </a:rPr>
              <a:t>” </a:t>
            </a:r>
            <a:r>
              <a:rPr lang="pt-BR" sz="2000" dirty="0">
                <a:latin typeface="Garamond" panose="02020404030301010803" pitchFamily="18" charset="0"/>
              </a:rPr>
              <a:t>(Chaves Quintero, 2023, p. 3).</a:t>
            </a:r>
            <a:endParaRPr lang="es-MX" sz="2000" dirty="0">
              <a:latin typeface="Garamond" panose="02020404030301010803" pitchFamily="18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5DEEE19E-16D8-A17B-F3C3-03EE2E34E7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9778" y="1502570"/>
            <a:ext cx="4075106" cy="2054575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1D82E18E-72A6-3033-90A6-FDE03DB6A6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3197" y="3618273"/>
            <a:ext cx="2933604" cy="1923569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763413F3-D4F8-73EE-CA34-980A196449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39778" y="5602970"/>
            <a:ext cx="4075106" cy="51708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s-CO" sz="1600" i="1" kern="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 parroquia de Santa Águeda está ubicada en la carrera 38 A n. 1C-10 en la localidad de Puente Aranda</a:t>
            </a:r>
            <a:endParaRPr lang="es-MX" sz="1600" i="1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4718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29826908-6FF9-7745-BF2C-8FD2B7BE03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116" y="737941"/>
            <a:ext cx="8891593" cy="64907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s-MX" altLang="es-ES_tradnl" sz="3600" b="1" dirty="0">
                <a:latin typeface="Garamond" panose="02020404030301010803" pitchFamily="18" charset="0"/>
                <a:cs typeface="Arial" panose="020B0604020202020204" pitchFamily="34" charset="0"/>
              </a:rPr>
              <a:t>Responsabilidad social: un aporte a la paz</a:t>
            </a:r>
            <a:endParaRPr lang="es-ES" altLang="es-ES_tradnl" sz="3600" b="1" dirty="0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1BC85A1F-71C7-153A-D2D1-09EC3384D6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114" y="1564215"/>
            <a:ext cx="8891592" cy="4435893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CO" sz="2400" b="1" kern="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Publicidad y recursos por el p. Chaves</a:t>
            </a:r>
            <a:r>
              <a:rPr lang="es-CO" sz="2400" kern="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CO" sz="2400" b="1" dirty="0">
                <a:latin typeface="Garamond" panose="02020404030301010803" pitchFamily="18" charset="0"/>
                <a:cs typeface="Times New Roman" panose="02020603050405020304" pitchFamily="18" charset="0"/>
              </a:rPr>
              <a:t>Docentes</a:t>
            </a:r>
            <a:r>
              <a:rPr lang="es-CO" sz="2400" dirty="0">
                <a:latin typeface="Garamond" panose="02020404030301010803" pitchFamily="18" charset="0"/>
                <a:cs typeface="Times New Roman" panose="02020603050405020304" pitchFamily="18" charset="0"/>
              </a:rPr>
              <a:t> de </a:t>
            </a:r>
            <a:r>
              <a:rPr lang="es-MX" sz="2400" dirty="0">
                <a:latin typeface="Garamond" panose="02020404030301010803" pitchFamily="18" charset="0"/>
                <a:cs typeface="Times New Roman" panose="02020603050405020304" pitchFamily="18" charset="0"/>
              </a:rPr>
              <a:t>Facultades de Derecho; Ciencias Económicas y Administrativas; Departamentos de Humanidades y de Ciencias Básicas de la </a:t>
            </a:r>
            <a:r>
              <a:rPr lang="es-MX" sz="2400" b="1" dirty="0">
                <a:latin typeface="Garamond" panose="02020404030301010803" pitchFamily="18" charset="0"/>
                <a:cs typeface="Times New Roman" panose="02020603050405020304" pitchFamily="18" charset="0"/>
              </a:rPr>
              <a:t>Universidad Católica de Colombia</a:t>
            </a:r>
            <a:r>
              <a:rPr lang="es-CO" sz="2400" dirty="0">
                <a:latin typeface="Garamond" panose="02020404030301010803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sz="2400" dirty="0">
                <a:latin typeface="Garamond" panose="02020404030301010803" pitchFamily="18" charset="0"/>
                <a:cs typeface="Times New Roman" panose="02020603050405020304" pitchFamily="18" charset="0"/>
              </a:rPr>
              <a:t>Entre </a:t>
            </a:r>
            <a:r>
              <a:rPr lang="es-MX" sz="2400" b="1" dirty="0">
                <a:latin typeface="Garamond" panose="02020404030301010803" pitchFamily="18" charset="0"/>
                <a:cs typeface="Times New Roman" panose="02020603050405020304" pitchFamily="18" charset="0"/>
              </a:rPr>
              <a:t>2013 y 2018 </a:t>
            </a:r>
            <a:r>
              <a:rPr lang="es-MX" sz="2400" dirty="0">
                <a:latin typeface="Garamond" panose="02020404030301010803" pitchFamily="18" charset="0"/>
                <a:cs typeface="Times New Roman" panose="02020603050405020304" pitchFamily="18" charset="0"/>
              </a:rPr>
              <a:t>la Universidad Católica de Colombia brindó, en el marco de dicha iniciativa, </a:t>
            </a:r>
            <a:r>
              <a:rPr lang="es-MX" sz="2400" b="1" dirty="0">
                <a:latin typeface="Garamond" panose="02020404030301010803" pitchFamily="18" charset="0"/>
                <a:cs typeface="Times New Roman" panose="02020603050405020304" pitchFamily="18" charset="0"/>
              </a:rPr>
              <a:t>2 diplomados, 2 seminarios y 23 cursos gratuitos en los que participaron 1.129 personas</a:t>
            </a:r>
            <a:r>
              <a:rPr lang="es-MX" sz="2400" dirty="0">
                <a:latin typeface="Garamond" panose="02020404030301010803" pitchFamily="18" charset="0"/>
                <a:cs typeface="Times New Roman" panose="02020603050405020304" pitchFamily="18" charset="0"/>
              </a:rPr>
              <a:t>. </a:t>
            </a:r>
            <a:r>
              <a:rPr lang="es-CO" sz="2400" dirty="0">
                <a:latin typeface="Garamond" panose="02020404030301010803" pitchFamily="18" charset="0"/>
                <a:cs typeface="Times New Roman" panose="02020603050405020304" pitchFamily="18" charset="0"/>
              </a:rPr>
              <a:t>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sz="2400" dirty="0">
                <a:latin typeface="Garamond" panose="02020404030301010803" pitchFamily="18" charset="0"/>
                <a:cs typeface="Times New Roman" panose="02020603050405020304" pitchFamily="18" charset="0"/>
              </a:rPr>
              <a:t>La Universidad Católica de Colombia dio </a:t>
            </a:r>
            <a:r>
              <a:rPr lang="es-MX" sz="2400" b="1" dirty="0">
                <a:latin typeface="Garamond" panose="02020404030301010803" pitchFamily="18" charset="0"/>
                <a:cs typeface="Times New Roman" panose="02020603050405020304" pitchFamily="18" charset="0"/>
              </a:rPr>
              <a:t>constancia de la participación por medio de su división de Extensión</a:t>
            </a:r>
            <a:r>
              <a:rPr lang="es-MX" sz="2400" dirty="0">
                <a:latin typeface="Garamond" panose="02020404030301010803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sz="2400" dirty="0">
                <a:latin typeface="Garamond" panose="02020404030301010803" pitchFamily="18" charset="0"/>
                <a:cs typeface="Times New Roman" panose="02020603050405020304" pitchFamily="18" charset="0"/>
              </a:rPr>
              <a:t>Esta actividad permite a la Universidad </a:t>
            </a:r>
            <a:r>
              <a:rPr lang="es-MX" sz="2400" b="1" dirty="0">
                <a:latin typeface="Garamond" panose="02020404030301010803" pitchFamily="18" charset="0"/>
                <a:cs typeface="Times New Roman" panose="02020603050405020304" pitchFamily="18" charset="0"/>
              </a:rPr>
              <a:t>cumplir con el Estatuto de Bienestar y los Lineamientos de Extensión</a:t>
            </a:r>
            <a:r>
              <a:rPr lang="es-MX" sz="2400" dirty="0">
                <a:latin typeface="Garamond" panose="02020404030301010803" pitchFamily="18" charset="0"/>
                <a:cs typeface="Times New Roman" panose="02020603050405020304" pitchFamily="18" charset="0"/>
              </a:rPr>
              <a:t>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sz="2400" b="1" dirty="0">
                <a:latin typeface="Garamond" panose="02020404030301010803" pitchFamily="18" charset="0"/>
                <a:cs typeface="Times New Roman" panose="02020603050405020304" pitchFamily="18" charset="0"/>
              </a:rPr>
              <a:t>Responsabilidad social </a:t>
            </a:r>
            <a:r>
              <a:rPr lang="es-MX" sz="2400" dirty="0">
                <a:latin typeface="Garamond" panose="02020404030301010803" pitchFamily="18" charset="0"/>
                <a:cs typeface="Times New Roman" panose="02020603050405020304" pitchFamily="18" charset="0"/>
              </a:rPr>
              <a:t>de la Universidad </a:t>
            </a:r>
            <a:endParaRPr lang="es-CO" sz="2400" dirty="0">
              <a:latin typeface="Garamond" panose="02020404030301010803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s-MX" sz="24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5411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06674981-D546-A992-4472-C37EF027A7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206204"/>
              </p:ext>
            </p:extLst>
          </p:nvPr>
        </p:nvGraphicFramePr>
        <p:xfrm>
          <a:off x="667820" y="729466"/>
          <a:ext cx="7808359" cy="484939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92545">
                  <a:extLst>
                    <a:ext uri="{9D8B030D-6E8A-4147-A177-3AD203B41FA5}">
                      <a16:colId xmlns:a16="http://schemas.microsoft.com/office/drawing/2014/main" val="4260836660"/>
                    </a:ext>
                  </a:extLst>
                </a:gridCol>
                <a:gridCol w="1817017">
                  <a:extLst>
                    <a:ext uri="{9D8B030D-6E8A-4147-A177-3AD203B41FA5}">
                      <a16:colId xmlns:a16="http://schemas.microsoft.com/office/drawing/2014/main" val="2219317002"/>
                    </a:ext>
                  </a:extLst>
                </a:gridCol>
                <a:gridCol w="1498797">
                  <a:extLst>
                    <a:ext uri="{9D8B030D-6E8A-4147-A177-3AD203B41FA5}">
                      <a16:colId xmlns:a16="http://schemas.microsoft.com/office/drawing/2014/main" val="618159208"/>
                    </a:ext>
                  </a:extLst>
                </a:gridCol>
              </a:tblGrid>
              <a:tr h="1692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900">
                          <a:effectLst/>
                        </a:rPr>
                        <a:t>Denominación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1" marR="306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900">
                          <a:effectLst/>
                        </a:rPr>
                        <a:t>Fecha de finalización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1" marR="306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900">
                          <a:effectLst/>
                        </a:rPr>
                        <a:t>Participantes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1" marR="30691" marT="0" marB="0" anchor="ctr"/>
                </a:tc>
                <a:extLst>
                  <a:ext uri="{0D108BD9-81ED-4DB2-BD59-A6C34878D82A}">
                    <a16:rowId xmlns:a16="http://schemas.microsoft.com/office/drawing/2014/main" val="4168124625"/>
                  </a:ext>
                </a:extLst>
              </a:tr>
              <a:tr h="2566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900">
                          <a:effectLst/>
                        </a:rPr>
                        <a:t>Curso Gestión empresarial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1" marR="306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900">
                          <a:effectLst/>
                        </a:rPr>
                        <a:t>7 de diciembre de 2013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1" marR="306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900">
                          <a:effectLst/>
                        </a:rPr>
                        <a:t>93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1" marR="30691" marT="0" marB="0" anchor="ctr"/>
                </a:tc>
                <a:extLst>
                  <a:ext uri="{0D108BD9-81ED-4DB2-BD59-A6C34878D82A}">
                    <a16:rowId xmlns:a16="http://schemas.microsoft.com/office/drawing/2014/main" val="4156786859"/>
                  </a:ext>
                </a:extLst>
              </a:tr>
              <a:tr h="1692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900">
                          <a:effectLst/>
                        </a:rPr>
                        <a:t>Curso Familia, ser y misión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1" marR="306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900">
                          <a:effectLst/>
                        </a:rPr>
                        <a:t>31 de mayo de 2014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1" marR="306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900">
                          <a:effectLst/>
                        </a:rPr>
                        <a:t>70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1" marR="30691" marT="0" marB="0" anchor="ctr"/>
                </a:tc>
                <a:extLst>
                  <a:ext uri="{0D108BD9-81ED-4DB2-BD59-A6C34878D82A}">
                    <a16:rowId xmlns:a16="http://schemas.microsoft.com/office/drawing/2014/main" val="678277337"/>
                  </a:ext>
                </a:extLst>
              </a:tr>
              <a:tr h="1692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900">
                          <a:effectLst/>
                        </a:rPr>
                        <a:t>Curso Coaching empresarial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1" marR="306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900">
                          <a:effectLst/>
                        </a:rPr>
                        <a:t>8 de junio de 2014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1" marR="306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900">
                          <a:effectLst/>
                        </a:rPr>
                        <a:t>32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1" marR="30691" marT="0" marB="0" anchor="ctr"/>
                </a:tc>
                <a:extLst>
                  <a:ext uri="{0D108BD9-81ED-4DB2-BD59-A6C34878D82A}">
                    <a16:rowId xmlns:a16="http://schemas.microsoft.com/office/drawing/2014/main" val="1620840790"/>
                  </a:ext>
                </a:extLst>
              </a:tr>
              <a:tr h="1692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900">
                          <a:effectLst/>
                        </a:rPr>
                        <a:t>Curso Gestión empresarial II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1" marR="306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900">
                          <a:effectLst/>
                        </a:rPr>
                        <a:t>24 de agosto de 2014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1" marR="306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900">
                          <a:effectLst/>
                        </a:rPr>
                        <a:t>22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1" marR="30691" marT="0" marB="0" anchor="ctr"/>
                </a:tc>
                <a:extLst>
                  <a:ext uri="{0D108BD9-81ED-4DB2-BD59-A6C34878D82A}">
                    <a16:rowId xmlns:a16="http://schemas.microsoft.com/office/drawing/2014/main" val="3109693998"/>
                  </a:ext>
                </a:extLst>
              </a:tr>
              <a:tr h="1692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900">
                          <a:effectLst/>
                        </a:rPr>
                        <a:t>Curso Amor y sexualidad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1" marR="306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900">
                          <a:effectLst/>
                        </a:rPr>
                        <a:t>25 de octubre de 2014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1" marR="306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900">
                          <a:effectLst/>
                        </a:rPr>
                        <a:t>84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1" marR="30691" marT="0" marB="0" anchor="ctr"/>
                </a:tc>
                <a:extLst>
                  <a:ext uri="{0D108BD9-81ED-4DB2-BD59-A6C34878D82A}">
                    <a16:rowId xmlns:a16="http://schemas.microsoft.com/office/drawing/2014/main" val="1620969744"/>
                  </a:ext>
                </a:extLst>
              </a:tr>
              <a:tr h="2566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900">
                          <a:effectLst/>
                        </a:rPr>
                        <a:t>I Seminario formación empresarial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1" marR="306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900">
                          <a:effectLst/>
                        </a:rPr>
                        <a:t>9 de noviembre de 2014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1" marR="306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900">
                          <a:effectLst/>
                        </a:rPr>
                        <a:t>115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1" marR="30691" marT="0" marB="0" anchor="ctr"/>
                </a:tc>
                <a:extLst>
                  <a:ext uri="{0D108BD9-81ED-4DB2-BD59-A6C34878D82A}">
                    <a16:rowId xmlns:a16="http://schemas.microsoft.com/office/drawing/2014/main" val="4090843773"/>
                  </a:ext>
                </a:extLst>
              </a:tr>
              <a:tr h="2566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900">
                          <a:effectLst/>
                        </a:rPr>
                        <a:t>Diplomado Gerencia de producción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1" marR="306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900">
                          <a:effectLst/>
                        </a:rPr>
                        <a:t>29 de noviembre de 2014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1" marR="306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900">
                          <a:effectLst/>
                        </a:rPr>
                        <a:t>28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1" marR="30691" marT="0" marB="0" anchor="ctr"/>
                </a:tc>
                <a:extLst>
                  <a:ext uri="{0D108BD9-81ED-4DB2-BD59-A6C34878D82A}">
                    <a16:rowId xmlns:a16="http://schemas.microsoft.com/office/drawing/2014/main" val="259407624"/>
                  </a:ext>
                </a:extLst>
              </a:tr>
              <a:tr h="1692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900">
                          <a:effectLst/>
                        </a:rPr>
                        <a:t>Curso Cultura Católica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1" marR="306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900">
                          <a:effectLst/>
                        </a:rPr>
                        <a:t>13 de junio de 2015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1" marR="306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900">
                          <a:effectLst/>
                        </a:rPr>
                        <a:t>36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1" marR="30691" marT="0" marB="0" anchor="ctr"/>
                </a:tc>
                <a:extLst>
                  <a:ext uri="{0D108BD9-81ED-4DB2-BD59-A6C34878D82A}">
                    <a16:rowId xmlns:a16="http://schemas.microsoft.com/office/drawing/2014/main" val="1349911061"/>
                  </a:ext>
                </a:extLst>
              </a:tr>
              <a:tr h="1692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900">
                          <a:effectLst/>
                        </a:rPr>
                        <a:t>Diplomado Gestión de la calidad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1" marR="306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900">
                          <a:effectLst/>
                        </a:rPr>
                        <a:t>21 de junio de 2015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1" marR="306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900">
                          <a:effectLst/>
                        </a:rPr>
                        <a:t>38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1" marR="30691" marT="0" marB="0" anchor="ctr"/>
                </a:tc>
                <a:extLst>
                  <a:ext uri="{0D108BD9-81ED-4DB2-BD59-A6C34878D82A}">
                    <a16:rowId xmlns:a16="http://schemas.microsoft.com/office/drawing/2014/main" val="1042648630"/>
                  </a:ext>
                </a:extLst>
              </a:tr>
              <a:tr h="2566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900">
                          <a:effectLst/>
                        </a:rPr>
                        <a:t>Curso Control de calidad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1" marR="306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900">
                          <a:effectLst/>
                        </a:rPr>
                        <a:t>29 de noviembre de 2015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1" marR="306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900">
                          <a:effectLst/>
                        </a:rPr>
                        <a:t>79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1" marR="30691" marT="0" marB="0" anchor="ctr"/>
                </a:tc>
                <a:extLst>
                  <a:ext uri="{0D108BD9-81ED-4DB2-BD59-A6C34878D82A}">
                    <a16:rowId xmlns:a16="http://schemas.microsoft.com/office/drawing/2014/main" val="1637394652"/>
                  </a:ext>
                </a:extLst>
              </a:tr>
              <a:tr h="2566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900">
                          <a:effectLst/>
                        </a:rPr>
                        <a:t>Curso Logística comercial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1" marR="306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900">
                          <a:effectLst/>
                        </a:rPr>
                        <a:t>29 de noviembre de 2015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1" marR="306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900">
                          <a:effectLst/>
                        </a:rPr>
                        <a:t>72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1" marR="30691" marT="0" marB="0" anchor="ctr"/>
                </a:tc>
                <a:extLst>
                  <a:ext uri="{0D108BD9-81ED-4DB2-BD59-A6C34878D82A}">
                    <a16:rowId xmlns:a16="http://schemas.microsoft.com/office/drawing/2014/main" val="739853463"/>
                  </a:ext>
                </a:extLst>
              </a:tr>
              <a:tr h="1692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900">
                          <a:effectLst/>
                        </a:rPr>
                        <a:t>Curso Estadística comercial y de negocios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1" marR="306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900">
                          <a:effectLst/>
                        </a:rPr>
                        <a:t>22 de mayo de 2016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1" marR="306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900">
                          <a:effectLst/>
                        </a:rPr>
                        <a:t>67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1" marR="30691" marT="0" marB="0" anchor="ctr"/>
                </a:tc>
                <a:extLst>
                  <a:ext uri="{0D108BD9-81ED-4DB2-BD59-A6C34878D82A}">
                    <a16:rowId xmlns:a16="http://schemas.microsoft.com/office/drawing/2014/main" val="1073298397"/>
                  </a:ext>
                </a:extLst>
              </a:tr>
              <a:tr h="1692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900">
                          <a:effectLst/>
                        </a:rPr>
                        <a:t>Curso Asociatividad y empresa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1" marR="306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900">
                          <a:effectLst/>
                        </a:rPr>
                        <a:t>22 de mayo de 2016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1" marR="306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900">
                          <a:effectLst/>
                        </a:rPr>
                        <a:t>33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1" marR="30691" marT="0" marB="0" anchor="ctr"/>
                </a:tc>
                <a:extLst>
                  <a:ext uri="{0D108BD9-81ED-4DB2-BD59-A6C34878D82A}">
                    <a16:rowId xmlns:a16="http://schemas.microsoft.com/office/drawing/2014/main" val="4229052130"/>
                  </a:ext>
                </a:extLst>
              </a:tr>
              <a:tr h="1692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900">
                          <a:effectLst/>
                        </a:rPr>
                        <a:t>Curso Gerencia en la producción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1" marR="306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900">
                          <a:effectLst/>
                        </a:rPr>
                        <a:t>22 de mayo de 2016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1" marR="306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900">
                          <a:effectLst/>
                        </a:rPr>
                        <a:t>56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1" marR="30691" marT="0" marB="0" anchor="ctr"/>
                </a:tc>
                <a:extLst>
                  <a:ext uri="{0D108BD9-81ED-4DB2-BD59-A6C34878D82A}">
                    <a16:rowId xmlns:a16="http://schemas.microsoft.com/office/drawing/2014/main" val="1847409976"/>
                  </a:ext>
                </a:extLst>
              </a:tr>
              <a:tr h="2566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900">
                          <a:effectLst/>
                        </a:rPr>
                        <a:t>Curso Estadística para la toma de decisiones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1" marR="306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900">
                          <a:effectLst/>
                        </a:rPr>
                        <a:t>27 de noviembre de 2016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1" marR="306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900">
                          <a:effectLst/>
                        </a:rPr>
                        <a:t>14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1" marR="30691" marT="0" marB="0" anchor="ctr"/>
                </a:tc>
                <a:extLst>
                  <a:ext uri="{0D108BD9-81ED-4DB2-BD59-A6C34878D82A}">
                    <a16:rowId xmlns:a16="http://schemas.microsoft.com/office/drawing/2014/main" val="925049430"/>
                  </a:ext>
                </a:extLst>
              </a:tr>
              <a:tr h="2566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900">
                          <a:effectLst/>
                        </a:rPr>
                        <a:t>Curso Logística comercial II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1" marR="306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900">
                          <a:effectLst/>
                        </a:rPr>
                        <a:t>27 de noviembre de 2016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1" marR="306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900">
                          <a:effectLst/>
                        </a:rPr>
                        <a:t>24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1" marR="30691" marT="0" marB="0" anchor="ctr"/>
                </a:tc>
                <a:extLst>
                  <a:ext uri="{0D108BD9-81ED-4DB2-BD59-A6C34878D82A}">
                    <a16:rowId xmlns:a16="http://schemas.microsoft.com/office/drawing/2014/main" val="4181427544"/>
                  </a:ext>
                </a:extLst>
              </a:tr>
              <a:tr h="2566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900">
                          <a:effectLst/>
                        </a:rPr>
                        <a:t>II seminario de formación empresarial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1" marR="306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900">
                          <a:effectLst/>
                        </a:rPr>
                        <a:t>27 de noviembre de 2016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1" marR="306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900">
                          <a:effectLst/>
                        </a:rPr>
                        <a:t>15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1" marR="30691" marT="0" marB="0" anchor="ctr"/>
                </a:tc>
                <a:extLst>
                  <a:ext uri="{0D108BD9-81ED-4DB2-BD59-A6C34878D82A}">
                    <a16:rowId xmlns:a16="http://schemas.microsoft.com/office/drawing/2014/main" val="1558891220"/>
                  </a:ext>
                </a:extLst>
              </a:tr>
              <a:tr h="2566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900">
                          <a:effectLst/>
                        </a:rPr>
                        <a:t>Curso Aspectos jurídicos en la formación de empresa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1" marR="306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900">
                          <a:effectLst/>
                        </a:rPr>
                        <a:t>3 de diciembre de 2017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1" marR="306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900">
                          <a:effectLst/>
                        </a:rPr>
                        <a:t>54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1" marR="30691" marT="0" marB="0" anchor="ctr"/>
                </a:tc>
                <a:extLst>
                  <a:ext uri="{0D108BD9-81ED-4DB2-BD59-A6C34878D82A}">
                    <a16:rowId xmlns:a16="http://schemas.microsoft.com/office/drawing/2014/main" val="687398934"/>
                  </a:ext>
                </a:extLst>
              </a:tr>
              <a:tr h="1692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900">
                          <a:effectLst/>
                        </a:rPr>
                        <a:t>Curso Cultura católica II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1" marR="306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900">
                          <a:effectLst/>
                        </a:rPr>
                        <a:t>12 agosto de 2018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1" marR="306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900">
                          <a:effectLst/>
                        </a:rPr>
                        <a:t>50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1" marR="30691" marT="0" marB="0" anchor="ctr"/>
                </a:tc>
                <a:extLst>
                  <a:ext uri="{0D108BD9-81ED-4DB2-BD59-A6C34878D82A}">
                    <a16:rowId xmlns:a16="http://schemas.microsoft.com/office/drawing/2014/main" val="3858516562"/>
                  </a:ext>
                </a:extLst>
              </a:tr>
              <a:tr h="1692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900">
                          <a:effectLst/>
                        </a:rPr>
                        <a:t>Curso Aspectos jurídicos en las contrataciones de trabajadores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1" marR="306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900">
                          <a:effectLst/>
                        </a:rPr>
                        <a:t>12 de agosto de 2018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1" marR="306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900">
                          <a:effectLst/>
                        </a:rPr>
                        <a:t>38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1" marR="30691" marT="0" marB="0" anchor="ctr"/>
                </a:tc>
                <a:extLst>
                  <a:ext uri="{0D108BD9-81ED-4DB2-BD59-A6C34878D82A}">
                    <a16:rowId xmlns:a16="http://schemas.microsoft.com/office/drawing/2014/main" val="3677590556"/>
                  </a:ext>
                </a:extLst>
              </a:tr>
              <a:tr h="1692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900">
                          <a:effectLst/>
                        </a:rPr>
                        <a:t>Curso Estadística comercial y de negocios II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1" marR="306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900">
                          <a:effectLst/>
                        </a:rPr>
                        <a:t>II Semestre de 2018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1" marR="306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900">
                          <a:effectLst/>
                        </a:rPr>
                        <a:t>29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1" marR="30691" marT="0" marB="0" anchor="ctr"/>
                </a:tc>
                <a:extLst>
                  <a:ext uri="{0D108BD9-81ED-4DB2-BD59-A6C34878D82A}">
                    <a16:rowId xmlns:a16="http://schemas.microsoft.com/office/drawing/2014/main" val="1057864374"/>
                  </a:ext>
                </a:extLst>
              </a:tr>
              <a:tr h="1692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900">
                          <a:effectLst/>
                        </a:rPr>
                        <a:t>Curso Familia, ser y misión II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1" marR="306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900">
                          <a:effectLst/>
                        </a:rPr>
                        <a:t>II Semestre de 2018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1" marR="306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900">
                          <a:effectLst/>
                        </a:rPr>
                        <a:t>30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1" marR="30691" marT="0" marB="0" anchor="ctr"/>
                </a:tc>
                <a:extLst>
                  <a:ext uri="{0D108BD9-81ED-4DB2-BD59-A6C34878D82A}">
                    <a16:rowId xmlns:a16="http://schemas.microsoft.com/office/drawing/2014/main" val="554263396"/>
                  </a:ext>
                </a:extLst>
              </a:tr>
              <a:tr h="1692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900">
                          <a:effectLst/>
                        </a:rPr>
                        <a:t>Curso Cultura católica III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1" marR="306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900">
                          <a:effectLst/>
                        </a:rPr>
                        <a:t>II Semestre de 2018</a:t>
                      </a:r>
                      <a:endParaRPr lang="es-C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1" marR="306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900" dirty="0">
                          <a:effectLst/>
                        </a:rPr>
                        <a:t>50</a:t>
                      </a:r>
                      <a:endParaRPr lang="es-CO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1" marR="30691" marT="0" marB="0" anchor="ctr"/>
                </a:tc>
                <a:extLst>
                  <a:ext uri="{0D108BD9-81ED-4DB2-BD59-A6C34878D82A}">
                    <a16:rowId xmlns:a16="http://schemas.microsoft.com/office/drawing/2014/main" val="137833440"/>
                  </a:ext>
                </a:extLst>
              </a:tr>
            </a:tbl>
          </a:graphicData>
        </a:graphic>
      </p:graphicFrame>
      <p:sp>
        <p:nvSpPr>
          <p:cNvPr id="5" name="Rectangle 2">
            <a:extLst>
              <a:ext uri="{FF2B5EF4-FFF2-40B4-BE49-F238E27FC236}">
                <a16:creationId xmlns:a16="http://schemas.microsoft.com/office/drawing/2014/main" id="{BCE87053-BA40-541B-142C-99FF5FB811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9218" y="5604546"/>
            <a:ext cx="8665562" cy="523988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s-CO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Tabla 1. Diplomados, cursos y seminarios impartidos por la Universidad Católica de Colombia en la parroquia de Santa Águeda (2013-2018)</a:t>
            </a:r>
            <a:endParaRPr lang="es-ES" altLang="es-ES_tradnl" sz="2800" b="1" dirty="0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90259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29826908-6FF9-7745-BF2C-8FD2B7BE03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203" y="861238"/>
            <a:ext cx="8891593" cy="64907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s-MX" altLang="es-ES_tradnl" sz="3600" b="1" dirty="0">
                <a:latin typeface="Garamond" panose="02020404030301010803" pitchFamily="18" charset="0"/>
                <a:cs typeface="Arial" panose="020B0604020202020204" pitchFamily="34" charset="0"/>
              </a:rPr>
              <a:t>Responsabilidad social: un aporte a la paz</a:t>
            </a:r>
            <a:endParaRPr lang="es-ES" altLang="es-ES_tradnl" sz="3600" b="1" dirty="0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1BC85A1F-71C7-153A-D2D1-09EC3384D6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205" y="1636492"/>
            <a:ext cx="8891592" cy="436027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sz="2000" kern="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 iniciativa, en un primer momento, se enfocó en temas que están en el área de las </a:t>
            </a:r>
            <a:r>
              <a:rPr lang="es-MX" sz="2000" b="1" kern="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ciencias económicas </a:t>
            </a:r>
            <a:r>
              <a:rPr lang="es-MX" sz="2000" kern="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y, desde el 2018, se incorporó el </a:t>
            </a:r>
            <a:r>
              <a:rPr lang="es-MX" sz="2000" b="1" kern="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conocimiento jurídico </a:t>
            </a:r>
            <a:r>
              <a:rPr lang="es-MX" sz="2000" kern="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 el sector de las empresas y de los negocios.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sz="2000" dirty="0">
                <a:latin typeface="Garamond" panose="02020404030301010803" pitchFamily="18" charset="0"/>
              </a:rPr>
              <a:t>Las Facultades de Economía y de Derecho y el Departamento de Ciencias Básicas desarrollaron múltiples cursos con una </a:t>
            </a:r>
            <a:r>
              <a:rPr lang="es-MX" sz="2000" b="1" dirty="0">
                <a:latin typeface="Garamond" panose="02020404030301010803" pitchFamily="18" charset="0"/>
              </a:rPr>
              <a:t>modalidad pedagógica mirada a difundir conocimientos académicos de calidad </a:t>
            </a:r>
            <a:r>
              <a:rPr lang="es-MX" sz="2000" dirty="0">
                <a:latin typeface="Garamond" panose="02020404030301010803" pitchFamily="18" charset="0"/>
              </a:rPr>
              <a:t>con un sistema mixto hecho de clases magistrales y ejercicios prácticos finalizados al fortalecimiento de los negocios e emprendimientos de los estudiantes.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sz="2000" dirty="0">
                <a:latin typeface="Garamond" panose="02020404030301010803" pitchFamily="18" charset="0"/>
              </a:rPr>
              <a:t>El p. Chaves invitó a participar en la iniciativa a </a:t>
            </a:r>
            <a:r>
              <a:rPr lang="es-MX" sz="2000" b="1" dirty="0">
                <a:latin typeface="Garamond" panose="02020404030301010803" pitchFamily="18" charset="0"/>
              </a:rPr>
              <a:t>docentes del Departamento de Humanidades</a:t>
            </a:r>
            <a:r>
              <a:rPr lang="es-MX" sz="2000" dirty="0">
                <a:latin typeface="Garamond" panose="02020404030301010803" pitchFamily="18" charset="0"/>
              </a:rPr>
              <a:t> para dictar los cursos de Cultura católica; Amor y Sexualidad; Familia, Ser y Misión.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sz="2000" dirty="0">
                <a:latin typeface="Garamond" panose="02020404030301010803" pitchFamily="18" charset="0"/>
              </a:rPr>
              <a:t>La división de </a:t>
            </a:r>
            <a:r>
              <a:rPr lang="es-MX" sz="2000" b="1" dirty="0">
                <a:latin typeface="Garamond" panose="02020404030301010803" pitchFamily="18" charset="0"/>
              </a:rPr>
              <a:t>Bienestar Universitario </a:t>
            </a:r>
            <a:r>
              <a:rPr lang="es-MX" sz="2000" dirty="0">
                <a:latin typeface="Garamond" panose="02020404030301010803" pitchFamily="18" charset="0"/>
              </a:rPr>
              <a:t>de la Universidad Católica de Colombia decidió promover espacios académicos y experienciales enfocados en el liderazgo cristiano, en el sentido de la vida y en el despliegue del proyecto de vida. </a:t>
            </a:r>
          </a:p>
        </p:txBody>
      </p:sp>
    </p:spTree>
    <p:extLst>
      <p:ext uri="{BB962C8B-B14F-4D97-AF65-F5344CB8AC3E}">
        <p14:creationId xmlns:p14="http://schemas.microsoft.com/office/powerpoint/2010/main" val="24266482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29826908-6FF9-7745-BF2C-8FD2B7BE03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116" y="737941"/>
            <a:ext cx="8891593" cy="64907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s-MX" altLang="es-ES_tradnl" sz="3600" b="1" dirty="0">
                <a:latin typeface="Garamond" panose="02020404030301010803" pitchFamily="18" charset="0"/>
                <a:cs typeface="Arial" panose="020B0604020202020204" pitchFamily="34" charset="0"/>
              </a:rPr>
              <a:t>En Santa María, Madre admirable</a:t>
            </a:r>
            <a:endParaRPr lang="es-ES" altLang="es-ES_tradnl" sz="3600" b="1" dirty="0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1BC85A1F-71C7-153A-D2D1-09EC3384D6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204" y="1491839"/>
            <a:ext cx="5658147" cy="4487722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CO" sz="2600" kern="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 </a:t>
            </a:r>
            <a:r>
              <a:rPr lang="es-CO" sz="2600" b="1" kern="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15 de noviembre de 2018</a:t>
            </a:r>
            <a:r>
              <a:rPr lang="es-CO" sz="2600" kern="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el padre Germán Chaves fue encargado de la fundación de la nueva parroquia de Santa María, Madre Admirable.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sz="26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s-MX" sz="2600" kern="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ambió el </a:t>
            </a:r>
            <a:r>
              <a:rPr lang="es-MX" sz="2600" b="1" kern="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nombre del proyecto </a:t>
            </a:r>
            <a:r>
              <a:rPr lang="es-MX" sz="2600" kern="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en: </a:t>
            </a:r>
            <a:r>
              <a:rPr lang="es-MX" sz="2600" i="1" kern="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Responsabilidad social. Un aporte a la inclusión y a la paz desde la educación en la fe</a:t>
            </a:r>
            <a:r>
              <a:rPr lang="es-MX" sz="2600" kern="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sz="2600" kern="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Aumentó la importancia y el número de los cursos de </a:t>
            </a:r>
            <a:r>
              <a:rPr lang="es-MX" sz="2600" b="1" kern="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Humanidades</a:t>
            </a:r>
            <a:r>
              <a:rPr lang="es-MX" sz="2600" kern="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mientras disminuyeron los de temáticas económicas.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20B3CD8-3B72-7BFE-CDDB-AA9155CB5C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5866" y="1491839"/>
            <a:ext cx="2565625" cy="3422091"/>
          </a:xfrm>
          <a:prstGeom prst="rect">
            <a:avLst/>
          </a:prstGeom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8D37F3CC-5A37-E402-0136-30D980C2BA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8189" y="5129229"/>
            <a:ext cx="3089607" cy="850332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s-CO" sz="1600" i="1" kern="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 parroquia de Santa María, Madre admirable está ubicada en Usaquén (Carrera 22 No. 122-82)</a:t>
            </a:r>
            <a:endParaRPr lang="es-MX" sz="1600" i="1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79029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29826908-6FF9-7745-BF2C-8FD2B7BE03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116" y="737941"/>
            <a:ext cx="8891593" cy="64907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s-MX" altLang="es-ES_tradnl" sz="3600" b="1" dirty="0">
                <a:latin typeface="Garamond" panose="02020404030301010803" pitchFamily="18" charset="0"/>
                <a:cs typeface="Arial" panose="020B0604020202020204" pitchFamily="34" charset="0"/>
              </a:rPr>
              <a:t>En Santa María, Madre admirable</a:t>
            </a:r>
            <a:endParaRPr lang="es-ES" altLang="es-ES_tradnl" sz="3600" b="1" dirty="0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1BC85A1F-71C7-153A-D2D1-09EC3384D6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203" y="1564216"/>
            <a:ext cx="5555406" cy="4384522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CO" sz="2000" kern="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Objetivo general del proyecto “</a:t>
            </a:r>
            <a:r>
              <a:rPr lang="es-CO" sz="2000" i="1" kern="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formar y brindar herramientas que permitan a la persona afianzar conocimientos enfocados en diferentes áreas empresariales, que contribuyan a mejorar y dignificar su calidad de vida como aporte a nivel social en el camino hacia la paz</a:t>
            </a:r>
            <a:r>
              <a:rPr lang="es-CO" sz="2000" kern="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(Montoya, Chagüi y Chaves Quintero, 2020).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CO" sz="20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Objetivos específicos: “</a:t>
            </a:r>
            <a:r>
              <a:rPr lang="es-CO" sz="2000" i="1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Construir planes de estudio y enfoques participativos que respondan como aporte a la construcción de la Paz; 2. Consolidar procesos de formación en mercadeo, publicidad y empresa que permitan a los participantes mejorar o generar nuevas empresas y empleos; 3. Incentivar a los participantes para adquirir conocimientos y aplicarlos al desarrollo de sus actividades diarias</a:t>
            </a:r>
            <a:r>
              <a:rPr lang="es-CO" sz="20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(Montoya, Chagüi y Chaves Quintero, 2020).</a:t>
            </a:r>
            <a:endParaRPr lang="es-CO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s-MX" sz="2000" dirty="0">
              <a:latin typeface="Garamond" panose="02020404030301010803" pitchFamily="18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8D37F3CC-5A37-E402-0136-30D980C2BA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15173" y="4450279"/>
            <a:ext cx="3202624" cy="1077218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s-MX" sz="1600" i="1" kern="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Tabla 2. Cursos impartidos por la Universidad Católica de Colombia en las parroquias de Santa María, Madre admirable y de San Norberto (2019-2020)</a:t>
            </a:r>
            <a:endParaRPr lang="es-MX" sz="1600" i="1" dirty="0">
              <a:latin typeface="Garamond" panose="02020404030301010803" pitchFamily="18" charset="0"/>
            </a:endParaRPr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EB0A7F2F-1F48-2343-CEDD-C993AB5312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3398930"/>
              </p:ext>
            </p:extLst>
          </p:nvPr>
        </p:nvGraphicFramePr>
        <p:xfrm>
          <a:off x="5815173" y="2317179"/>
          <a:ext cx="3202624" cy="192817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02106">
                  <a:extLst>
                    <a:ext uri="{9D8B030D-6E8A-4147-A177-3AD203B41FA5}">
                      <a16:colId xmlns:a16="http://schemas.microsoft.com/office/drawing/2014/main" val="4108398364"/>
                    </a:ext>
                  </a:extLst>
                </a:gridCol>
                <a:gridCol w="801054">
                  <a:extLst>
                    <a:ext uri="{9D8B030D-6E8A-4147-A177-3AD203B41FA5}">
                      <a16:colId xmlns:a16="http://schemas.microsoft.com/office/drawing/2014/main" val="2291371963"/>
                    </a:ext>
                  </a:extLst>
                </a:gridCol>
                <a:gridCol w="599464">
                  <a:extLst>
                    <a:ext uri="{9D8B030D-6E8A-4147-A177-3AD203B41FA5}">
                      <a16:colId xmlns:a16="http://schemas.microsoft.com/office/drawing/2014/main" val="1953424776"/>
                    </a:ext>
                  </a:extLst>
                </a:gridCol>
              </a:tblGrid>
              <a:tr h="5031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effectLst/>
                        </a:rPr>
                        <a:t>Denominación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Fecha de finalización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Participantes 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61202146"/>
                  </a:ext>
                </a:extLst>
              </a:tr>
              <a:tr h="33259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effectLst/>
                        </a:rPr>
                        <a:t>Cultura Católica II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Julio de 2019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30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56701280"/>
                  </a:ext>
                </a:extLst>
              </a:tr>
              <a:tr h="33259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effectLst/>
                        </a:rPr>
                        <a:t>Coaching Empresarial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Agosto de 2019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27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99445341"/>
                  </a:ext>
                </a:extLst>
              </a:tr>
              <a:tr h="33259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Cultura Católica III (VIRTUAL)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Abril de 2020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34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8536181"/>
                  </a:ext>
                </a:extLst>
              </a:tr>
              <a:tr h="33259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Cultura Católica IV (VIRTUAL)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effectLst/>
                        </a:rPr>
                        <a:t>Agosto de 2020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effectLst/>
                        </a:rPr>
                        <a:t>30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344716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57382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</TotalTime>
  <Words>1847</Words>
  <Application>Microsoft Office PowerPoint</Application>
  <PresentationFormat>Presentación en pantalla (4:3)</PresentationFormat>
  <Paragraphs>170</Paragraphs>
  <Slides>15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1" baseType="lpstr">
      <vt:lpstr>MS PGothic</vt:lpstr>
      <vt:lpstr>Arial</vt:lpstr>
      <vt:lpstr>Calibri</vt:lpstr>
      <vt:lpstr>Garamond</vt:lpstr>
      <vt:lpstr>Times New Roman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 Office User</dc:creator>
  <cp:lastModifiedBy>Carlos Arturo Ospina Hernandez</cp:lastModifiedBy>
  <cp:revision>11</cp:revision>
  <dcterms:created xsi:type="dcterms:W3CDTF">2021-07-22T16:13:49Z</dcterms:created>
  <dcterms:modified xsi:type="dcterms:W3CDTF">2023-05-03T23:31:23Z</dcterms:modified>
</cp:coreProperties>
</file>